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7ADF3D2-4D37-4D45-8685-AA097C761900}"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953774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ADF3D2-4D37-4D45-8685-AA097C761900}"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256481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ADF3D2-4D37-4D45-8685-AA097C761900}"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58688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7ADF3D2-4D37-4D45-8685-AA097C761900}"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598916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ADF3D2-4D37-4D45-8685-AA097C761900}"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820029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7ADF3D2-4D37-4D45-8685-AA097C761900}"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555842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7ADF3D2-4D37-4D45-8685-AA097C761900}" type="datetimeFigureOut">
              <a:rPr lang="en-US" smtClean="0"/>
              <a:t>5/1/2014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2341136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7ADF3D2-4D37-4D45-8685-AA097C761900}" type="datetimeFigureOut">
              <a:rPr lang="en-US" smtClean="0"/>
              <a:t>5/1/2014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462136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ADF3D2-4D37-4D45-8685-AA097C761900}" type="datetimeFigureOut">
              <a:rPr lang="en-US" smtClean="0"/>
              <a:t>5/1/2014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3157618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ADF3D2-4D37-4D45-8685-AA097C761900}"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1821422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ADF3D2-4D37-4D45-8685-AA097C761900}"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005BE9-5DB6-48EC-9A5A-9853D86A22E4}" type="slidenum">
              <a:rPr lang="en-US" smtClean="0"/>
              <a:t>‹#›</a:t>
            </a:fld>
            <a:endParaRPr lang="en-US"/>
          </a:p>
        </p:txBody>
      </p:sp>
    </p:spTree>
    <p:extLst>
      <p:ext uri="{BB962C8B-B14F-4D97-AF65-F5344CB8AC3E}">
        <p14:creationId xmlns:p14="http://schemas.microsoft.com/office/powerpoint/2010/main" val="2871015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ADF3D2-4D37-4D45-8685-AA097C761900}" type="datetimeFigureOut">
              <a:rPr lang="en-US" smtClean="0"/>
              <a:t>5/1/2014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005BE9-5DB6-48EC-9A5A-9853D86A22E4}" type="slidenum">
              <a:rPr lang="en-US" smtClean="0"/>
              <a:t>‹#›</a:t>
            </a:fld>
            <a:endParaRPr lang="en-US"/>
          </a:p>
        </p:txBody>
      </p:sp>
    </p:spTree>
    <p:extLst>
      <p:ext uri="{BB962C8B-B14F-4D97-AF65-F5344CB8AC3E}">
        <p14:creationId xmlns:p14="http://schemas.microsoft.com/office/powerpoint/2010/main" val="37383840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21 </a:t>
            </a:r>
            <a:r>
              <a:rPr lang="en-US" b="1" dirty="0" smtClean="0"/>
              <a:t>– </a:t>
            </a:r>
            <a:r>
              <a:rPr lang="en-US" b="1" dirty="0" smtClean="0"/>
              <a:t>Infringement, </a:t>
            </a:r>
            <a:r>
              <a:rPr lang="en-US" b="1" dirty="0" err="1" smtClean="0"/>
              <a:t>Defences</a:t>
            </a:r>
            <a:r>
              <a:rPr lang="en-US" b="1" dirty="0" smtClean="0"/>
              <a:t> &amp; Remedies</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3602553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smtClean="0"/>
              <a:t>(iii)</a:t>
            </a:r>
            <a:r>
              <a:rPr lang="en-US" b="1" dirty="0"/>
              <a:t> </a:t>
            </a:r>
            <a:r>
              <a:rPr lang="en-US" b="1" dirty="0" smtClean="0"/>
              <a:t>in </a:t>
            </a:r>
            <a:r>
              <a:rPr lang="en-US" b="1" dirty="0"/>
              <a:t>a case in which the trademark is upon the goods and there is also other matter, being matter indicating a connection in the course of trade between the proprietor or registered user and the goods, the removal or obliteration, whether wholly or partly, of the trademark unless that other matter is wholly removed or obliterated;</a:t>
            </a:r>
          </a:p>
          <a:p>
            <a:pPr algn="just"/>
            <a:r>
              <a:rPr lang="en-US" b="1" dirty="0" smtClean="0"/>
              <a:t>(iv)</a:t>
            </a:r>
            <a:r>
              <a:rPr lang="en-US" b="1" dirty="0"/>
              <a:t> </a:t>
            </a:r>
            <a:r>
              <a:rPr lang="en-US" b="1" dirty="0" smtClean="0"/>
              <a:t>in </a:t>
            </a:r>
            <a:r>
              <a:rPr lang="en-US" b="1" dirty="0"/>
              <a:t>a case in which the trade mark is upon the goods, the application of any other trade mark to the goods; </a:t>
            </a:r>
          </a:p>
          <a:p>
            <a:pPr algn="just"/>
            <a:r>
              <a:rPr lang="en-US" b="1" dirty="0"/>
              <a:t> </a:t>
            </a:r>
            <a:r>
              <a:rPr lang="en-US" b="1" dirty="0" smtClean="0"/>
              <a:t>(v) in </a:t>
            </a:r>
            <a:r>
              <a:rPr lang="en-US" b="1" dirty="0"/>
              <a:t>the case in which the trade mark is upon the goods, the addition to the goods of any other matter in writing that is likely to injure the reputation of the trade mark;</a:t>
            </a:r>
          </a:p>
          <a:p>
            <a:pPr algn="just"/>
            <a:endParaRPr lang="en-US" dirty="0"/>
          </a:p>
        </p:txBody>
      </p:sp>
    </p:spTree>
    <p:extLst>
      <p:ext uri="{BB962C8B-B14F-4D97-AF65-F5344CB8AC3E}">
        <p14:creationId xmlns:p14="http://schemas.microsoft.com/office/powerpoint/2010/main" val="25090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The Trade Marks Act provides a number of </a:t>
            </a:r>
            <a:r>
              <a:rPr lang="en-US" dirty="0" err="1"/>
              <a:t>defences</a:t>
            </a:r>
            <a:r>
              <a:rPr lang="en-US" dirty="0"/>
              <a:t> and exceptions to trade mark infringement</a:t>
            </a:r>
            <a:r>
              <a:rPr lang="en-US" dirty="0" smtClean="0"/>
              <a:t>.</a:t>
            </a:r>
            <a:endParaRPr lang="en-US" dirty="0"/>
          </a:p>
          <a:p>
            <a:pPr algn="just"/>
            <a:r>
              <a:rPr lang="en-US" b="1" dirty="0"/>
              <a:t>(a)      Unregistered </a:t>
            </a:r>
            <a:r>
              <a:rPr lang="en-US" b="1" dirty="0" smtClean="0"/>
              <a:t>Trademarks</a:t>
            </a:r>
            <a:endParaRPr lang="en-US" dirty="0"/>
          </a:p>
          <a:p>
            <a:pPr algn="just"/>
            <a:r>
              <a:rPr lang="en-US" b="1" dirty="0"/>
              <a:t>The Trade Marks Act provides that the proprietor of a trade mark is not entitled to institute any proceedings to prevent or recover damages for the infringement of an unregistered trade mark. </a:t>
            </a:r>
            <a:endParaRPr lang="en-US" b="1" dirty="0" smtClean="0"/>
          </a:p>
          <a:p>
            <a:pPr algn="just"/>
            <a:r>
              <a:rPr lang="en-US" dirty="0" smtClean="0"/>
              <a:t>However</a:t>
            </a:r>
            <a:r>
              <a:rPr lang="en-US" dirty="0"/>
              <a:t>, this does not affect the rights of action against any person for passing off goods as the goods of another person or the remedies in respect of the same.</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2279744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smtClean="0"/>
              <a:t>(</a:t>
            </a:r>
            <a:r>
              <a:rPr lang="en-US" b="1" dirty="0"/>
              <a:t>b)      Use of Names and </a:t>
            </a:r>
            <a:r>
              <a:rPr lang="en-US" b="1" dirty="0" smtClean="0"/>
              <a:t>Addresses</a:t>
            </a:r>
            <a:r>
              <a:rPr lang="en-US" dirty="0"/>
              <a:t> </a:t>
            </a:r>
          </a:p>
          <a:p>
            <a:pPr algn="just"/>
            <a:r>
              <a:rPr lang="en-US" dirty="0"/>
              <a:t>The </a:t>
            </a:r>
            <a:r>
              <a:rPr lang="en-US" b="1" dirty="0"/>
              <a:t>use of a person’s name or name of his place of business will not be infringement of an existing trade mark if such use is </a:t>
            </a:r>
            <a:r>
              <a:rPr lang="en-US" b="1" dirty="0" err="1"/>
              <a:t>bonafide</a:t>
            </a:r>
            <a:r>
              <a:rPr lang="en-US" b="1" dirty="0"/>
              <a:t> and consistent with honest practices in the course of trade or industrial or commercial matters. </a:t>
            </a:r>
          </a:p>
        </p:txBody>
      </p:sp>
    </p:spTree>
    <p:extLst>
      <p:ext uri="{BB962C8B-B14F-4D97-AF65-F5344CB8AC3E}">
        <p14:creationId xmlns:p14="http://schemas.microsoft.com/office/powerpoint/2010/main" val="3279019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smtClean="0"/>
              <a:t>(</a:t>
            </a:r>
            <a:r>
              <a:rPr lang="en-US" b="1" dirty="0"/>
              <a:t>c)      Honest Concurrent </a:t>
            </a:r>
            <a:r>
              <a:rPr lang="en-US" b="1" dirty="0" smtClean="0"/>
              <a:t>Use</a:t>
            </a:r>
            <a:endParaRPr lang="en-US" dirty="0"/>
          </a:p>
          <a:p>
            <a:pPr algn="just"/>
            <a:r>
              <a:rPr lang="en-US" b="1" dirty="0"/>
              <a:t>It will not be infringement to use the same mark as the pursuer if the defender’s mark is also registered. </a:t>
            </a:r>
            <a:endParaRPr lang="en-US" b="1" dirty="0" smtClean="0"/>
          </a:p>
          <a:p>
            <a:pPr algn="just"/>
            <a:r>
              <a:rPr lang="en-US" dirty="0" smtClean="0"/>
              <a:t>The </a:t>
            </a:r>
            <a:r>
              <a:rPr lang="en-US" dirty="0"/>
              <a:t>Trade Marks Act provides that in the case of honest concurrent use, the Registrar or the High Court may permit the registration of trade marks that are identical or nearly resemble each other in respect of the same goods or description of goods by more than one proprietor subject to such conditions and limitations, if any, as the Registrar or the High Court may think it right to </a:t>
            </a:r>
            <a:r>
              <a:rPr lang="en-US" dirty="0" smtClean="0"/>
              <a:t>impose.</a:t>
            </a:r>
            <a:endParaRPr lang="en-US" dirty="0"/>
          </a:p>
        </p:txBody>
      </p:sp>
    </p:spTree>
    <p:extLst>
      <p:ext uri="{BB962C8B-B14F-4D97-AF65-F5344CB8AC3E}">
        <p14:creationId xmlns:p14="http://schemas.microsoft.com/office/powerpoint/2010/main" val="1755248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smtClean="0"/>
              <a:t>(</a:t>
            </a:r>
            <a:r>
              <a:rPr lang="en-US" b="1" dirty="0"/>
              <a:t>d)      Proof of Established </a:t>
            </a:r>
            <a:r>
              <a:rPr lang="en-US" b="1" dirty="0" smtClean="0"/>
              <a:t>Reputation</a:t>
            </a:r>
            <a:endParaRPr lang="en-US" dirty="0"/>
          </a:p>
          <a:p>
            <a:pPr algn="just"/>
            <a:r>
              <a:rPr lang="en-US" b="1" dirty="0"/>
              <a:t>If a defender can demonstrate that he had an established reputation in respect of the use of the trade mark in dispute prior to the proprietor’s registration of the trade mark which is the subject of a dispute this will provide a </a:t>
            </a:r>
            <a:r>
              <a:rPr lang="en-US" b="1" dirty="0" err="1"/>
              <a:t>defence</a:t>
            </a:r>
            <a:r>
              <a:rPr lang="en-US" b="1" dirty="0"/>
              <a:t> in terms of Section 12 of the Trade Marks Act. </a:t>
            </a:r>
            <a:endParaRPr lang="en-US" b="1" dirty="0" smtClean="0"/>
          </a:p>
          <a:p>
            <a:pPr algn="just"/>
            <a:r>
              <a:rPr lang="en-US" dirty="0" smtClean="0"/>
              <a:t>The </a:t>
            </a:r>
            <a:r>
              <a:rPr lang="en-US" dirty="0"/>
              <a:t>said section prohibits the proprietor or a registered user of a registered trade mark to interfere with or restrain the use by any person of a trademark identical with or nearly resembling it, in relation to goods, to which that person or a predecessor in title of his has continuously used that trade mark</a:t>
            </a:r>
          </a:p>
        </p:txBody>
      </p:sp>
    </p:spTree>
    <p:extLst>
      <p:ext uri="{BB962C8B-B14F-4D97-AF65-F5344CB8AC3E}">
        <p14:creationId xmlns:p14="http://schemas.microsoft.com/office/powerpoint/2010/main" val="1548147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a:t>(e)      Exhaustion of Trade mark </a:t>
            </a:r>
            <a:r>
              <a:rPr lang="en-US" b="1" dirty="0" smtClean="0"/>
              <a:t>Rights</a:t>
            </a:r>
            <a:endParaRPr lang="en-US" dirty="0"/>
          </a:p>
          <a:p>
            <a:pPr algn="just"/>
            <a:r>
              <a:rPr lang="en-US" b="1" dirty="0"/>
              <a:t>Where the goods have been put into circulation validly or introduced on the market by the trade mark proprietor or with his consent, the use of the trade mark in relation to those goods cannot be prevented by the proprietor by means of a trade mark infringement claim except where the goods have been subsequently tempered with in a way that impairs their quality.</a:t>
            </a:r>
          </a:p>
          <a:p>
            <a:pPr algn="just"/>
            <a:endParaRPr lang="en-US" b="1" dirty="0"/>
          </a:p>
        </p:txBody>
      </p:sp>
    </p:spTree>
    <p:extLst>
      <p:ext uri="{BB962C8B-B14F-4D97-AF65-F5344CB8AC3E}">
        <p14:creationId xmlns:p14="http://schemas.microsoft.com/office/powerpoint/2010/main" val="1834074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REMEDIES</a:t>
            </a:r>
            <a:br>
              <a:rPr lang="en-US" b="1" dirty="0"/>
            </a:br>
            <a:endParaRPr lang="en-US" dirty="0"/>
          </a:p>
        </p:txBody>
      </p:sp>
      <p:sp>
        <p:nvSpPr>
          <p:cNvPr id="3" name="Content Placeholder 2"/>
          <p:cNvSpPr>
            <a:spLocks noGrp="1"/>
          </p:cNvSpPr>
          <p:nvPr>
            <p:ph idx="1"/>
          </p:nvPr>
        </p:nvSpPr>
        <p:spPr/>
        <p:txBody>
          <a:bodyPr/>
          <a:lstStyle/>
          <a:p>
            <a:pPr algn="just"/>
            <a:r>
              <a:rPr lang="en-US" dirty="0"/>
              <a:t>The Trade Marks Act provides </a:t>
            </a:r>
            <a:r>
              <a:rPr lang="en-US" dirty="0" smtClean="0"/>
              <a:t>civil and criminal remedies for </a:t>
            </a:r>
            <a:r>
              <a:rPr lang="en-US" dirty="0"/>
              <a:t>trade mark infringements</a:t>
            </a:r>
            <a:r>
              <a:rPr lang="en-US" dirty="0" smtClean="0"/>
              <a:t>.</a:t>
            </a:r>
          </a:p>
          <a:p>
            <a:pPr algn="just"/>
            <a:endParaRPr lang="en-US" dirty="0"/>
          </a:p>
          <a:p>
            <a:pPr algn="just"/>
            <a:endParaRPr lang="en-US" dirty="0"/>
          </a:p>
        </p:txBody>
      </p:sp>
    </p:spTree>
    <p:extLst>
      <p:ext uri="{BB962C8B-B14F-4D97-AF65-F5344CB8AC3E}">
        <p14:creationId xmlns:p14="http://schemas.microsoft.com/office/powerpoint/2010/main" val="1987331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CIVIL REMEDIES</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civil remedies for infringement of a trade mark are:</a:t>
            </a:r>
          </a:p>
          <a:p>
            <a:pPr algn="just"/>
            <a:r>
              <a:rPr lang="en-US" b="1" dirty="0" smtClean="0"/>
              <a:t>(i) Damages</a:t>
            </a:r>
          </a:p>
          <a:p>
            <a:r>
              <a:rPr lang="en-US" b="1" dirty="0"/>
              <a:t> </a:t>
            </a:r>
            <a:r>
              <a:rPr lang="en-US" b="1" dirty="0" smtClean="0"/>
              <a:t>(</a:t>
            </a:r>
            <a:r>
              <a:rPr lang="en-US" b="1" dirty="0"/>
              <a:t>ii)     Accounts of profits</a:t>
            </a:r>
          </a:p>
          <a:p>
            <a:r>
              <a:rPr lang="en-US" b="1" dirty="0"/>
              <a:t> </a:t>
            </a:r>
            <a:r>
              <a:rPr lang="en-US" b="1" dirty="0" smtClean="0"/>
              <a:t>(</a:t>
            </a:r>
            <a:r>
              <a:rPr lang="en-US" b="1" dirty="0"/>
              <a:t>iii)    Injunction</a:t>
            </a:r>
          </a:p>
          <a:p>
            <a:r>
              <a:rPr lang="en-US" b="1" dirty="0"/>
              <a:t> </a:t>
            </a:r>
            <a:r>
              <a:rPr lang="en-US" b="1" dirty="0" smtClean="0"/>
              <a:t>(</a:t>
            </a:r>
            <a:r>
              <a:rPr lang="en-US" b="1" dirty="0"/>
              <a:t>iv)     Interdict</a:t>
            </a:r>
          </a:p>
          <a:p>
            <a:r>
              <a:rPr lang="en-US" b="1" dirty="0"/>
              <a:t> </a:t>
            </a:r>
            <a:r>
              <a:rPr lang="en-US" b="1" dirty="0" smtClean="0"/>
              <a:t>(</a:t>
            </a:r>
            <a:r>
              <a:rPr lang="en-US" b="1" dirty="0"/>
              <a:t>v)      Delivery up</a:t>
            </a:r>
          </a:p>
          <a:p>
            <a:r>
              <a:rPr lang="en-US" b="1" dirty="0"/>
              <a:t> </a:t>
            </a:r>
            <a:r>
              <a:rPr lang="en-US" b="1" dirty="0" smtClean="0"/>
              <a:t>(</a:t>
            </a:r>
            <a:r>
              <a:rPr lang="en-US" b="1" dirty="0"/>
              <a:t>vi)     Other remedies or other relief</a:t>
            </a:r>
          </a:p>
          <a:p>
            <a:pPr algn="just"/>
            <a:endParaRPr lang="en-US" dirty="0"/>
          </a:p>
        </p:txBody>
      </p:sp>
    </p:spTree>
    <p:extLst>
      <p:ext uri="{BB962C8B-B14F-4D97-AF65-F5344CB8AC3E}">
        <p14:creationId xmlns:p14="http://schemas.microsoft.com/office/powerpoint/2010/main" val="2166874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CRIMINAL SANCTIONS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US" b="1" dirty="0"/>
              <a:t>The Trade Marks Act provides a number of offences relating to registration of trademarks as well as </a:t>
            </a:r>
            <a:r>
              <a:rPr lang="en-US" b="1" dirty="0" err="1"/>
              <a:t>unauthorised</a:t>
            </a:r>
            <a:r>
              <a:rPr lang="en-US" b="1" dirty="0"/>
              <a:t> use of a trademark. </a:t>
            </a:r>
            <a:endParaRPr lang="en-US" b="1" dirty="0" smtClean="0"/>
          </a:p>
          <a:p>
            <a:pPr algn="just"/>
            <a:r>
              <a:rPr lang="en-US" b="1" dirty="0"/>
              <a:t>In addition to the offences provided under the Trade Marks Act, section 377 of the Penal Code provides a number of offences relating to counterfeiting of trade marks.</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3115468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THANK YOU</a:t>
            </a:r>
            <a:endParaRPr lang="en-US" dirty="0"/>
          </a:p>
        </p:txBody>
      </p:sp>
    </p:spTree>
    <p:extLst>
      <p:ext uri="{BB962C8B-B14F-4D97-AF65-F5344CB8AC3E}">
        <p14:creationId xmlns:p14="http://schemas.microsoft.com/office/powerpoint/2010/main" val="31658888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Infringement</a:t>
            </a:r>
          </a:p>
          <a:p>
            <a:r>
              <a:rPr lang="en-US" b="1" dirty="0" err="1" smtClean="0"/>
              <a:t>Defences</a:t>
            </a:r>
            <a:endParaRPr lang="en-US" b="1" dirty="0" smtClean="0"/>
          </a:p>
          <a:p>
            <a:r>
              <a:rPr lang="en-US" b="1" dirty="0" smtClean="0"/>
              <a:t>Remedies</a:t>
            </a:r>
            <a:endParaRPr lang="en-US" b="1" dirty="0"/>
          </a:p>
        </p:txBody>
      </p:sp>
    </p:spTree>
    <p:extLst>
      <p:ext uri="{BB962C8B-B14F-4D97-AF65-F5344CB8AC3E}">
        <p14:creationId xmlns:p14="http://schemas.microsoft.com/office/powerpoint/2010/main" val="36281390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lstStyle/>
          <a:p>
            <a:pPr algn="just"/>
            <a:r>
              <a:rPr lang="en-US" dirty="0"/>
              <a:t>A registered trade mark grants to the proprietor the </a:t>
            </a:r>
            <a:r>
              <a:rPr lang="en-US" b="1" dirty="0"/>
              <a:t>exclusive right to use the trade mark and to exclude others from using the trade mark. </a:t>
            </a:r>
            <a:endParaRPr lang="en-US" b="1" dirty="0" smtClean="0"/>
          </a:p>
          <a:p>
            <a:pPr algn="just"/>
            <a:r>
              <a:rPr lang="en-US" dirty="0" smtClean="0"/>
              <a:t>Besides</a:t>
            </a:r>
            <a:r>
              <a:rPr lang="en-US" dirty="0"/>
              <a:t>, the trade mark </a:t>
            </a:r>
            <a:r>
              <a:rPr lang="en-US" b="1" dirty="0"/>
              <a:t>entitles the proprietor to enforce his rights against third parties who infringe his trade mark rights.</a:t>
            </a:r>
          </a:p>
          <a:p>
            <a:pPr algn="just"/>
            <a:endParaRPr lang="en-US" dirty="0"/>
          </a:p>
        </p:txBody>
      </p:sp>
    </p:spTree>
    <p:extLst>
      <p:ext uri="{BB962C8B-B14F-4D97-AF65-F5344CB8AC3E}">
        <p14:creationId xmlns:p14="http://schemas.microsoft.com/office/powerpoint/2010/main" val="3127306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lstStyle/>
          <a:p>
            <a:pPr algn="just"/>
            <a:r>
              <a:rPr lang="en-US" b="1" dirty="0"/>
              <a:t>If a third party attempts to exercise one of the exclusive rights provided under the Trade Marks Act without the consent of the trade mark proprietor this will constitute infringement of the trade mark. </a:t>
            </a:r>
            <a:endParaRPr lang="en-US" b="1" dirty="0" smtClean="0"/>
          </a:p>
          <a:p>
            <a:pPr algn="just"/>
            <a:r>
              <a:rPr lang="en-US" dirty="0" smtClean="0"/>
              <a:t>The </a:t>
            </a:r>
            <a:r>
              <a:rPr lang="en-US" dirty="0"/>
              <a:t>trade mark proprietor as the one entitled to exercise the exclusive right he has a right to bring an action against infringers.</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3798488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lstStyle/>
          <a:p>
            <a:pPr algn="just"/>
            <a:r>
              <a:rPr lang="en-US" dirty="0"/>
              <a:t>Under Section 9 of the Trade Marks Act, the following situations will give rise to a claim for trade mark infringement</a:t>
            </a:r>
            <a:r>
              <a:rPr lang="en-US" dirty="0" smtClean="0"/>
              <a:t>:</a:t>
            </a:r>
            <a:endParaRPr lang="en-US" dirty="0"/>
          </a:p>
          <a:p>
            <a:pPr algn="just"/>
            <a:r>
              <a:rPr lang="en-US" b="1" dirty="0"/>
              <a:t>(a)      A person who uses a registered trade mark on the same goods in </a:t>
            </a:r>
            <a:r>
              <a:rPr lang="en-US" b="1" dirty="0" smtClean="0"/>
              <a:t>relation to </a:t>
            </a:r>
            <a:r>
              <a:rPr lang="en-US" b="1" dirty="0"/>
              <a:t>which the trade mark is registered.</a:t>
            </a:r>
          </a:p>
          <a:p>
            <a:pPr algn="just"/>
            <a:endParaRPr lang="en-US" dirty="0"/>
          </a:p>
        </p:txBody>
      </p:sp>
    </p:spTree>
    <p:extLst>
      <p:ext uri="{BB962C8B-B14F-4D97-AF65-F5344CB8AC3E}">
        <p14:creationId xmlns:p14="http://schemas.microsoft.com/office/powerpoint/2010/main" val="3951454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In </a:t>
            </a:r>
            <a:r>
              <a:rPr lang="en-US" i="1" dirty="0" err="1"/>
              <a:t>Mothercare</a:t>
            </a:r>
            <a:r>
              <a:rPr lang="en-US" i="1" dirty="0"/>
              <a:t> (UK) Limited v Penguin Books Limited</a:t>
            </a:r>
            <a:r>
              <a:rPr lang="en-US" dirty="0"/>
              <a:t>, the plaintiff owned the trademark ‘</a:t>
            </a:r>
            <a:r>
              <a:rPr lang="en-US" dirty="0" err="1"/>
              <a:t>Mothercare</a:t>
            </a:r>
            <a:r>
              <a:rPr lang="en-US" dirty="0"/>
              <a:t>’ in relation to various consumer goods and clothing for babies, pregnant women and young children. The defendant published a book entitled ‘Mother Care/Other Care’ which addressed the serious issue of working mothers and child care. </a:t>
            </a:r>
            <a:endParaRPr lang="en-US" dirty="0" smtClean="0"/>
          </a:p>
          <a:p>
            <a:pPr algn="just"/>
            <a:r>
              <a:rPr lang="en-US" b="1" dirty="0" smtClean="0"/>
              <a:t>Dillon </a:t>
            </a:r>
            <a:r>
              <a:rPr lang="en-US" b="1" dirty="0"/>
              <a:t>L J held that there had been no infringement of the trade mark ‘</a:t>
            </a:r>
            <a:r>
              <a:rPr lang="en-US" b="1" dirty="0" err="1"/>
              <a:t>Mothercare</a:t>
            </a:r>
            <a:r>
              <a:rPr lang="en-US" b="1" dirty="0"/>
              <a:t>’ in relation to books as the title was merely descriptive of the contents of the book and not being used in a trade mark sense. The two words were quite distinct from the trademark </a:t>
            </a:r>
            <a:r>
              <a:rPr lang="en-US" dirty="0"/>
              <a:t>‘</a:t>
            </a:r>
            <a:r>
              <a:rPr lang="en-US" dirty="0" err="1"/>
              <a:t>Mothercare</a:t>
            </a:r>
            <a:r>
              <a:rPr lang="en-US" dirty="0"/>
              <a:t>’.</a:t>
            </a:r>
          </a:p>
          <a:p>
            <a:pPr algn="just"/>
            <a:endParaRPr lang="en-US" dirty="0"/>
          </a:p>
        </p:txBody>
      </p:sp>
    </p:spTree>
    <p:extLst>
      <p:ext uri="{BB962C8B-B14F-4D97-AF65-F5344CB8AC3E}">
        <p14:creationId xmlns:p14="http://schemas.microsoft.com/office/powerpoint/2010/main" val="1413970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lvl="0" algn="just"/>
            <a:r>
              <a:rPr lang="en-US" b="1" dirty="0" smtClean="0"/>
              <a:t>(b) A </a:t>
            </a:r>
            <a:r>
              <a:rPr lang="en-US" b="1" dirty="0"/>
              <a:t>person uses a similar or resembling mark in respect of the same goods or </a:t>
            </a:r>
            <a:r>
              <a:rPr lang="en-US" b="1" dirty="0" smtClean="0"/>
              <a:t>services </a:t>
            </a:r>
            <a:r>
              <a:rPr lang="en-US" b="1" dirty="0"/>
              <a:t>to those in relation to which that mark is registered and there is a </a:t>
            </a:r>
            <a:r>
              <a:rPr lang="en-US" b="1" dirty="0" smtClean="0"/>
              <a:t>        </a:t>
            </a:r>
            <a:r>
              <a:rPr lang="en-US" b="1" dirty="0"/>
              <a:t>likelihood of confusion on the part of the public</a:t>
            </a:r>
            <a:r>
              <a:rPr lang="en-US" b="1" dirty="0" smtClean="0"/>
              <a:t>.</a:t>
            </a:r>
            <a:endParaRPr lang="en-US" b="1" dirty="0"/>
          </a:p>
          <a:p>
            <a:pPr lvl="0" algn="just"/>
            <a:r>
              <a:rPr lang="en-US" b="1" dirty="0" smtClean="0"/>
              <a:t>(c) A </a:t>
            </a:r>
            <a:r>
              <a:rPr lang="en-US" b="1" dirty="0"/>
              <a:t>person uses similar or resembling mark in respect of the same goods or </a:t>
            </a:r>
            <a:r>
              <a:rPr lang="en-US" b="1" dirty="0" smtClean="0"/>
              <a:t>services </a:t>
            </a:r>
            <a:r>
              <a:rPr lang="en-US" b="1" dirty="0"/>
              <a:t>to those for which the trademark is registered and there is a </a:t>
            </a:r>
            <a:r>
              <a:rPr lang="en-US" b="1" dirty="0" smtClean="0"/>
              <a:t>likelihood </a:t>
            </a:r>
            <a:r>
              <a:rPr lang="en-US" b="1" dirty="0"/>
              <a:t>of confusion on the part of the public.</a:t>
            </a:r>
          </a:p>
          <a:p>
            <a:endParaRPr lang="en-US" dirty="0"/>
          </a:p>
          <a:p>
            <a:pPr algn="just"/>
            <a:endParaRPr lang="en-US" dirty="0"/>
          </a:p>
        </p:txBody>
      </p:sp>
    </p:spTree>
    <p:extLst>
      <p:ext uri="{BB962C8B-B14F-4D97-AF65-F5344CB8AC3E}">
        <p14:creationId xmlns:p14="http://schemas.microsoft.com/office/powerpoint/2010/main" val="1910642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In </a:t>
            </a:r>
            <a:r>
              <a:rPr lang="en-US" i="1" dirty="0" err="1"/>
              <a:t>Wagamama</a:t>
            </a:r>
            <a:r>
              <a:rPr lang="en-US" i="1" dirty="0"/>
              <a:t> Limited v City Centre Restaurants PLC</a:t>
            </a:r>
            <a:r>
              <a:rPr lang="en-US" dirty="0"/>
              <a:t>, the plaintiff ran a successful Japanese restaurant under the trademarked name ‘WAGAMAMA’, a Japanese word. In April 1995, the defendant opened an Indian restaurant under the name ‘RAJAMAMA’. When sued the defendant changed the name of the restaurant to ‘Raja Mama’s’ but the plaintiff alleged that this still constituted an infringement of their trademark. </a:t>
            </a:r>
            <a:endParaRPr lang="en-US" dirty="0" smtClean="0"/>
          </a:p>
          <a:p>
            <a:pPr algn="just"/>
            <a:r>
              <a:rPr lang="en-US" b="1" dirty="0" smtClean="0"/>
              <a:t>The </a:t>
            </a:r>
            <a:r>
              <a:rPr lang="en-US" b="1" dirty="0"/>
              <a:t>defendant was held liable for trademark infringement.</a:t>
            </a:r>
          </a:p>
          <a:p>
            <a:pPr algn="just"/>
            <a:endParaRPr lang="en-US" dirty="0"/>
          </a:p>
        </p:txBody>
      </p:sp>
    </p:spTree>
    <p:extLst>
      <p:ext uri="{BB962C8B-B14F-4D97-AF65-F5344CB8AC3E}">
        <p14:creationId xmlns:p14="http://schemas.microsoft.com/office/powerpoint/2010/main" val="3609598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(d)      Infringement by breach of certain </a:t>
            </a:r>
            <a:r>
              <a:rPr lang="en-US" b="1" dirty="0" smtClean="0"/>
              <a:t>restrictions</a:t>
            </a:r>
          </a:p>
          <a:p>
            <a:pPr algn="just"/>
            <a:r>
              <a:rPr lang="en-US" dirty="0"/>
              <a:t>The acts which will constitute breach of restrictions are</a:t>
            </a:r>
            <a:r>
              <a:rPr lang="en-US" dirty="0" smtClean="0"/>
              <a:t>:-</a:t>
            </a:r>
            <a:endParaRPr lang="en-US" dirty="0"/>
          </a:p>
          <a:p>
            <a:pPr lvl="0" algn="just"/>
            <a:r>
              <a:rPr lang="en-US" b="1" dirty="0" smtClean="0"/>
              <a:t>(i) the </a:t>
            </a:r>
            <a:r>
              <a:rPr lang="en-US" b="1" dirty="0"/>
              <a:t>application of the trademark upon the goods after they have suffered alteration in any manner specified in the contract as respects their state or condition, get-up or packaging;</a:t>
            </a:r>
          </a:p>
          <a:p>
            <a:pPr algn="just"/>
            <a:r>
              <a:rPr lang="en-US" b="1" dirty="0" smtClean="0"/>
              <a:t>(ii) in </a:t>
            </a:r>
            <a:r>
              <a:rPr lang="en-US" b="1" dirty="0"/>
              <a:t>a case in which the trademark is upon the goods, the alteration, part removal or part obliteration;</a:t>
            </a:r>
          </a:p>
          <a:p>
            <a:pPr algn="just"/>
            <a:endParaRPr lang="en-US" dirty="0"/>
          </a:p>
        </p:txBody>
      </p:sp>
    </p:spTree>
    <p:extLst>
      <p:ext uri="{BB962C8B-B14F-4D97-AF65-F5344CB8AC3E}">
        <p14:creationId xmlns:p14="http://schemas.microsoft.com/office/powerpoint/2010/main" val="2327509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1025</Words>
  <Application>Microsoft Office PowerPoint</Application>
  <PresentationFormat>On-screen Show (4:3)</PresentationFormat>
  <Paragraphs>70</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 UNIVERSITY OF LUSAKA SCHOOL OF LAW </vt:lpstr>
      <vt:lpstr>Structure of Presentation</vt:lpstr>
      <vt:lpstr>Introduction</vt:lpstr>
      <vt:lpstr>Infringement </vt:lpstr>
      <vt:lpstr>Infringement </vt:lpstr>
      <vt:lpstr>Infringement </vt:lpstr>
      <vt:lpstr>Infringement </vt:lpstr>
      <vt:lpstr>Infringement </vt:lpstr>
      <vt:lpstr>Infringement </vt:lpstr>
      <vt:lpstr>Infringement </vt:lpstr>
      <vt:lpstr>DEFENCES </vt:lpstr>
      <vt:lpstr>DEFENCES </vt:lpstr>
      <vt:lpstr>DEFENCES </vt:lpstr>
      <vt:lpstr>DEFENCES </vt:lpstr>
      <vt:lpstr>DEFENCES </vt:lpstr>
      <vt:lpstr>REMEDIES </vt:lpstr>
      <vt:lpstr>CIVIL REMEDIES </vt:lpstr>
      <vt:lpstr>CRIMINAL SANCTIONS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4</cp:revision>
  <dcterms:created xsi:type="dcterms:W3CDTF">2014-05-01T18:12:45Z</dcterms:created>
  <dcterms:modified xsi:type="dcterms:W3CDTF">2014-05-01T18:49:32Z</dcterms:modified>
</cp:coreProperties>
</file>